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s/_rels/slide7.xml.rels" ContentType="application/vnd.openxmlformats-package.relationships+xml"/>
  <Override PartName="/ppt/slides/_rels/slide13.xml.rels" ContentType="application/vnd.openxmlformats-package.relationships+xml"/>
  <Override PartName="/ppt/slides/_rels/slide8.xml.rels" ContentType="application/vnd.openxmlformats-package.relationships+xml"/>
  <Override PartName="/ppt/slides/_rels/slide14.xml.rels" ContentType="application/vnd.openxmlformats-package.relationships+xml"/>
  <Override PartName="/ppt/slides/_rels/slide9.xml.rels" ContentType="application/vnd.openxmlformats-package.relationships+xml"/>
  <Override PartName="/ppt/slides/_rels/slide15.xml.rels" ContentType="application/vnd.openxmlformats-package.relationships+xml"/>
  <Override PartName="/ppt/slides/_rels/slide1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1.xml.rels" ContentType="application/vnd.openxmlformats-package.relationships+xml"/>
  <Override PartName="/ppt/slides/_rels/slide5.xml.rels" ContentType="application/vnd.openxmlformats-package.relationships+xml"/>
  <Override PartName="/ppt/slides/_rels/slide12.xml.rels" ContentType="application/vnd.openxmlformats-package.relationships+xml"/>
  <Override PartName="/ppt/slides/_rels/slide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_rels/presentation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2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media/image2.jpeg" ContentType="image/jpeg"/>
  <Override PartName="/ppt/media/image4.png" ContentType="image/png"/>
  <Override PartName="/ppt/media/image1.jpeg" ContentType="image/jpeg"/>
  <Override PartName="/ppt/media/image5.png" ContentType="image/png"/>
  <Override PartName="/ppt/media/image3.png" ContentType="image/png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3E0B3E-A116-45B9-8046-A5672419103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9F3CAA-B8EB-4806-9FE2-86945B33E0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D23E8F-E8C0-4228-9628-D0F77B71B5C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1049454-0ED7-4288-A662-3D4D5621C77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C944C49-2368-4B6B-9611-F00AE8D695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7DA0262-A774-4A7E-9F83-0A965751955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2C49303-8C31-40CB-A6FA-F8F17F9241C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7E52929-803B-4868-8D90-44B9DFCD2E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276E4E-AAFC-4470-AD88-3039C3148F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EAE3C3-15D3-427A-A655-C047857D1D8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26FFC9B-C91E-426C-BD59-E29F48BED1B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AABD893-CB7F-48B1-A83E-3AE2EA698F7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89CF152-8DEF-43F2-8809-4BF2EDE7E06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9ABDC2D-302C-48EE-8959-7C5F9436766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8A58849-C42A-4F19-8351-8BAE325097E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10DA23-D86E-4496-B362-199F7F55CAA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1ED7417-0AEE-42EE-A64D-C0B8C8C6B0C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5FE1827-3092-4A99-B72C-53D3523EE45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5229E07-6572-4AF9-AEE5-FCDC54CF2B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DBACBCF-C181-4FE6-A186-29F9A0A9104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04CBD8-2965-470F-9A87-C65A3940248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2D5D1D-9BD8-458C-BA71-5226E5B2A1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3EBEF36-18AA-4A3C-95B4-4182F88A6CC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CDD417B-6B81-4FCC-A4DE-9D383807B0F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CE88CD0-7E92-43FA-B59E-6586684D8BF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E5933CD-18FA-450C-922A-E3136CD1C5F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7B1DC06-4626-4380-8388-07E6FB84D0A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B46359E-3FDC-4999-B73B-ACA15F8B7F5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C3AD076-6A54-4DF8-A45A-0C02BB7E25A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B0EEC18-96CF-4A75-A90A-E79CD300D39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D777037-B86F-435E-B5F3-417A4538D6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4BF72F4-DEC5-4532-A913-7E4CC8C2ED8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C2199C8-9F60-4C59-A824-CC7DCFCD182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6EDD1F2-9DA7-4F44-BE5E-21936097863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313364E-966B-40C3-8457-B80D085ABB7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CD5D2F3-5833-4777-BFF7-45FE31CF881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936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124080" y="4767120"/>
            <a:ext cx="2894400" cy="27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010280" y="11160"/>
            <a:ext cx="2132640" cy="27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103F64-D05D-4279-868A-F8365938DED0}" type="slidenum">
              <a:rPr b="0" lang="ru-RU" sz="1200" spc="-1" strike="noStrike">
                <a:solidFill>
                  <a:srgbClr val="8b8b8b"/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611280" y="4767120"/>
            <a:ext cx="2132640" cy="27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124080" y="4767120"/>
            <a:ext cx="2894400" cy="27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010280" y="11160"/>
            <a:ext cx="2132640" cy="27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CB86D8-E201-4140-8653-BDD32C2A453A}" type="slidenum">
              <a:rPr b="0" lang="ru-RU" sz="1200" spc="-1" strike="noStrike">
                <a:solidFill>
                  <a:srgbClr val="8b8b8b"/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611280" y="4767120"/>
            <a:ext cx="2132640" cy="27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ftr" idx="7"/>
          </p:nvPr>
        </p:nvSpPr>
        <p:spPr>
          <a:xfrm>
            <a:off x="3124080" y="4767120"/>
            <a:ext cx="2894400" cy="27360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 idx="8"/>
          </p:nvPr>
        </p:nvSpPr>
        <p:spPr>
          <a:xfrm>
            <a:off x="7010280" y="11160"/>
            <a:ext cx="2132640" cy="27180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F6ABAEF-9627-43EB-A9F2-0BE3AA55B3A5}" type="slidenum">
              <a:rPr b="0" lang="ru-RU" sz="1200" spc="-1" strike="noStrike">
                <a:solidFill>
                  <a:srgbClr val="8b8b8b"/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 idx="9"/>
          </p:nvPr>
        </p:nvSpPr>
        <p:spPr>
          <a:xfrm>
            <a:off x="611280" y="4767120"/>
            <a:ext cx="2132640" cy="273600"/>
          </a:xfrm>
          <a:prstGeom prst="rect">
            <a:avLst/>
          </a:prstGeom>
          <a:noFill/>
          <a:ln w="0">
            <a:noFill/>
          </a:ln>
        </p:spPr>
        <p:txBody>
          <a:bodyPr lIns="68760" rIns="68760" tIns="34200" bIns="342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2" descr="http://fs1.ppt4web.ru/images/95403/125633/218/img0.jpg"/>
          <p:cNvPicPr/>
          <p:nvPr/>
        </p:nvPicPr>
        <p:blipFill>
          <a:blip r:embed="rId1"/>
          <a:stretch/>
        </p:blipFill>
        <p:spPr>
          <a:xfrm>
            <a:off x="339120" y="-289080"/>
            <a:ext cx="3439800" cy="2571840"/>
          </a:xfrm>
          <a:prstGeom prst="rect">
            <a:avLst/>
          </a:prstGeom>
          <a:ln w="0">
            <a:noFill/>
          </a:ln>
          <a:effectLst>
            <a:softEdge rad="127080"/>
          </a:effectLst>
        </p:spPr>
      </p:pic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3132000" y="339480"/>
            <a:ext cx="5831640" cy="3095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ru-RU" sz="3000" spc="-1" strike="noStrike">
                <a:solidFill>
                  <a:srgbClr val="000000"/>
                </a:solidFill>
                <a:latin typeface="Arial"/>
              </a:rPr>
              <a:t>Прием в 1 класс </a:t>
            </a:r>
            <a:br>
              <a:rPr sz="3000"/>
            </a:br>
            <a:r>
              <a:rPr b="1" i="1" lang="ru-RU" sz="3000" spc="-1" strike="noStrike">
                <a:solidFill>
                  <a:srgbClr val="000000"/>
                </a:solidFill>
                <a:latin typeface="Arial"/>
              </a:rPr>
              <a:t>в 2025-2026 учебном г</a:t>
            </a:r>
            <a:r>
              <a:rPr b="1" lang="ru-RU" sz="3000" spc="-1" strike="noStrike">
                <a:solidFill>
                  <a:srgbClr val="000000"/>
                </a:solidFill>
                <a:latin typeface="Arial"/>
              </a:rPr>
              <a:t>оду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411640" y="2859840"/>
            <a:ext cx="662364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indent="0" algn="r">
              <a:lnSpc>
                <a:spcPct val="100000"/>
              </a:lnSpc>
              <a:spcBef>
                <a:spcPts val="286"/>
              </a:spcBef>
              <a:buNone/>
              <a:tabLst>
                <a:tab algn="l" pos="0"/>
              </a:tabLst>
            </a:pPr>
            <a:endParaRPr b="0" lang="ru-RU" sz="143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10243e"/>
                </a:solidFill>
                <a:latin typeface="Arial"/>
              </a:rPr>
              <a:t>Заместитель директора по учебной работе 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10243e"/>
                </a:solidFill>
                <a:latin typeface="Arial"/>
              </a:rPr>
              <a:t>Фатхуллина Луиза Ринатовна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10243e"/>
                </a:solidFill>
                <a:latin typeface="Arial"/>
              </a:rPr>
              <a:t>31 марта  2025 год</a:t>
            </a:r>
            <a:r>
              <a:rPr b="0" lang="ru-RU" sz="1800" spc="-1" strike="noStrike">
                <a:solidFill>
                  <a:srgbClr val="10243e"/>
                </a:solidFill>
                <a:latin typeface="Arial"/>
              </a:rPr>
              <a:t>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Номер слайда 3"/>
          <p:cNvSpPr/>
          <p:nvPr/>
        </p:nvSpPr>
        <p:spPr>
          <a:xfrm>
            <a:off x="7020000" y="4516560"/>
            <a:ext cx="21326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6C8DC32-B032-450C-87CD-0AFD768CA890}" type="slidenum">
              <a:rPr b="0" lang="ru-RU" sz="1200" spc="-1" strike="noStrike">
                <a:solidFill>
                  <a:srgbClr val="898989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Auto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8" name="AutoShape 4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9" name="Прямоугольник 5"/>
          <p:cNvSpPr/>
          <p:nvPr/>
        </p:nvSpPr>
        <p:spPr>
          <a:xfrm>
            <a:off x="827640" y="1563480"/>
            <a:ext cx="4175280" cy="31388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1 этап</a:t>
            </a:r>
            <a:r>
              <a:rPr b="0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 – </a:t>
            </a: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01.04. - 30.06 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для детей: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- первоочередной прием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- имеющих преимущественное право;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- проживающих на закрепленной территории.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2 этап</a:t>
            </a:r>
            <a:r>
              <a:rPr b="0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 – </a:t>
            </a: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6.07-5.09</a:t>
            </a:r>
            <a:r>
              <a:rPr b="0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для детей: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- не проживающих на закрепленной территории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Прямоугольник 2"/>
          <p:cNvSpPr/>
          <p:nvPr/>
        </p:nvSpPr>
        <p:spPr>
          <a:xfrm>
            <a:off x="1619640" y="312840"/>
            <a:ext cx="5831640" cy="65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lang="ru-RU" sz="3200" spc="-1" strike="noStrike">
                <a:solidFill>
                  <a:srgbClr val="002060"/>
                </a:solidFill>
                <a:latin typeface="Arial"/>
                <a:ea typeface="Calibri"/>
              </a:rPr>
              <a:t>Сроки приема документов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Picture 2" descr="http://school51kem.ucoz.ru/1klass/priem_v_shkolu.png"/>
          <p:cNvPicPr/>
          <p:nvPr/>
        </p:nvPicPr>
        <p:blipFill>
          <a:blip r:embed="rId1"/>
          <a:srcRect l="0" t="0" r="5282" b="6866"/>
          <a:stretch/>
        </p:blipFill>
        <p:spPr>
          <a:xfrm>
            <a:off x="4944960" y="1563480"/>
            <a:ext cx="4148640" cy="2447280"/>
          </a:xfrm>
          <a:prstGeom prst="rect">
            <a:avLst/>
          </a:prstGeom>
          <a:ln w="0">
            <a:noFill/>
          </a:ln>
        </p:spPr>
      </p:pic>
    </p:spTree>
  </p:cSld>
  <p:transition spd="slow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11280" y="123480"/>
            <a:ext cx="8074440" cy="430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ru-RU" sz="4400" spc="-1" strike="noStrike">
                <a:solidFill>
                  <a:srgbClr val="1f497d"/>
                </a:solidFill>
                <a:latin typeface="Arial"/>
              </a:rPr>
              <a:t>З</a:t>
            </a:r>
            <a:r>
              <a:rPr b="1" i="1" lang="ru-RU" sz="2400" spc="-1" strike="noStrike">
                <a:solidFill>
                  <a:srgbClr val="1f497d"/>
                </a:solidFill>
                <a:latin typeface="Arial"/>
              </a:rPr>
              <a:t>акрепление микрорайона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04440" y="699480"/>
            <a:ext cx="8074440" cy="4278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 marL="342720" indent="-342720">
              <a:lnSpc>
                <a:spcPct val="100000"/>
              </a:lnSpc>
              <a:spcBef>
                <a:spcPts val="561"/>
              </a:spcBef>
              <a:buClr>
                <a:srgbClr val="1f497d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1f497d"/>
                </a:solidFill>
                <a:latin typeface="Arial"/>
              </a:rPr>
              <a:t>Ул.Комарова, 2/3, 4, 8, 10, 14, 16, 18, 20, 24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61"/>
              </a:spcBef>
              <a:buClr>
                <a:srgbClr val="1f497d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1f497d"/>
                </a:solidFill>
                <a:latin typeface="Arial"/>
              </a:rPr>
              <a:t>ул.Курчатова, 5, 7, 11, 13, 14, 17, 18, 19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61"/>
              </a:spcBef>
              <a:buClr>
                <a:srgbClr val="1f497d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1f497d"/>
                </a:solidFill>
                <a:latin typeface="Arial"/>
              </a:rPr>
              <a:t>ул.Латышских Стрелков, 19, 21, 23, 25, 25а, 27, 29, 31, 33, 35, 37, 39, 41.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61"/>
              </a:spcBef>
              <a:buClr>
                <a:srgbClr val="1f497d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1f497d"/>
                </a:solidFill>
                <a:latin typeface="Arial"/>
              </a:rPr>
              <a:t>Жилой комплекс «Комсомолец»:ул.Карбышева, 50.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61"/>
              </a:spcBef>
              <a:buClr>
                <a:srgbClr val="1f497d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1f497d"/>
                </a:solidFill>
                <a:latin typeface="Arial"/>
              </a:rPr>
              <a:t>СНТ «Любитель»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sldNum" idx="10"/>
          </p:nvPr>
        </p:nvSpPr>
        <p:spPr>
          <a:xfrm>
            <a:off x="7010280" y="11160"/>
            <a:ext cx="2132640" cy="27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6E0316B-1742-4E65-BCCD-2E2234AF4606}" type="slidenum">
              <a:rPr b="0" lang="ru-RU" sz="1200" spc="-1" strike="noStrike">
                <a:solidFill>
                  <a:srgbClr val="8b8b8b"/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Номер слайда 3"/>
          <p:cNvSpPr/>
          <p:nvPr/>
        </p:nvSpPr>
        <p:spPr>
          <a:xfrm>
            <a:off x="7020000" y="4516560"/>
            <a:ext cx="21326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B28F4E8-4205-49AF-B1ED-C7B8641FBAC7}" type="slidenum">
              <a:rPr b="0" lang="ru-RU" sz="1200" spc="-1" strike="noStrike">
                <a:solidFill>
                  <a:srgbClr val="898989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Auto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7" name="AutoShape 4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8" name="TextBox 7"/>
          <p:cNvSpPr/>
          <p:nvPr/>
        </p:nvSpPr>
        <p:spPr>
          <a:xfrm>
            <a:off x="1807560" y="312840"/>
            <a:ext cx="583164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Arial"/>
                <a:ea typeface="DejaVu Sans"/>
              </a:rPr>
              <a:t>Особенности приема в 1 класс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Прямоугольник 8"/>
          <p:cNvSpPr/>
          <p:nvPr/>
        </p:nvSpPr>
        <p:spPr>
          <a:xfrm>
            <a:off x="683640" y="1038600"/>
            <a:ext cx="8079480" cy="37486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ctr" blurRad="190440" dir="2700000" dist="22859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dir="t" rig="glow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marL="343080" indent="-343080" algn="just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Обучение в начальной школе начинается с </a:t>
            </a:r>
            <a:r>
              <a:rPr b="0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6 лет 6 месяцев 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(при отсутствии противопоказаний по состоянию здоровья, но </a:t>
            </a:r>
            <a:r>
              <a:rPr b="0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не позже 8 лет )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Для обучения в более раннем или позднем возрасте требуется: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285840" algn="just">
              <a:lnSpc>
                <a:spcPct val="100000"/>
              </a:lnSpc>
              <a:buClr>
                <a:srgbClr val="002060"/>
              </a:buClr>
              <a:buFont typeface="Arial"/>
              <a:buChar char="-"/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письменное заявление родителей (законных представителей)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285840" algn="just">
              <a:lnSpc>
                <a:spcPct val="100000"/>
              </a:lnSpc>
              <a:buClr>
                <a:srgbClr val="002060"/>
              </a:buClr>
              <a:buFont typeface="Arial"/>
              <a:buChar char="-"/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разрешение учредителя школы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Запрещается проводить индивидуальный или конкурсный отбор 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в любой форме </a:t>
            </a:r>
            <a:r>
              <a:rPr b="0" i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(статья 67 273-ФЗ «Об образовании в Российской Федерации)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Номер слайда 3"/>
          <p:cNvSpPr/>
          <p:nvPr/>
        </p:nvSpPr>
        <p:spPr>
          <a:xfrm>
            <a:off x="7020000" y="4516560"/>
            <a:ext cx="21326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6F196ED-E817-48DC-ABBF-D57B7774B4F9}" type="slidenum">
              <a:rPr b="0" lang="ru-RU" sz="1200" spc="-1" strike="noStrike">
                <a:solidFill>
                  <a:srgbClr val="898989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Auto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2" name="AutoShape 4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43" name="Прямоугольник 2"/>
          <p:cNvSpPr/>
          <p:nvPr/>
        </p:nvSpPr>
        <p:spPr>
          <a:xfrm>
            <a:off x="460440" y="61560"/>
            <a:ext cx="868248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Места в МБОУ «Гимназия №90» предоставляются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Скругленный прямоугольник 9"/>
          <p:cNvSpPr/>
          <p:nvPr/>
        </p:nvSpPr>
        <p:spPr>
          <a:xfrm>
            <a:off x="1619640" y="682920"/>
            <a:ext cx="3239280" cy="93204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5406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Преимущественное право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Скругленный прямоугольник 10"/>
          <p:cNvSpPr/>
          <p:nvPr/>
        </p:nvSpPr>
        <p:spPr>
          <a:xfrm>
            <a:off x="5652000" y="713880"/>
            <a:ext cx="3163680" cy="90108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В</a:t>
            </a:r>
            <a:r>
              <a:rPr b="0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первоочередном порядке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Скругленный прямоугольник 12"/>
          <p:cNvSpPr/>
          <p:nvPr/>
        </p:nvSpPr>
        <p:spPr>
          <a:xfrm>
            <a:off x="1403640" y="2130120"/>
            <a:ext cx="3527280" cy="243324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детям, в которых обучаются их </a:t>
            </a:r>
            <a:r>
              <a:rPr b="0" lang="ru-RU" sz="16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полнородные и неполнородные братья и (или)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сестры, </a:t>
            </a:r>
            <a:r>
              <a:rPr b="0" i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b="0" i="1" lang="ru-RU" sz="1600" spc="-1" strike="noStrike">
                <a:solidFill>
                  <a:srgbClr val="000000"/>
                </a:solidFill>
                <a:latin typeface="Times New Roman"/>
                <a:ea typeface="Calibri"/>
              </a:rPr>
              <a:t>).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Скругленный прямоугольник 13"/>
          <p:cNvSpPr/>
          <p:nvPr/>
        </p:nvSpPr>
        <p:spPr>
          <a:xfrm>
            <a:off x="5493240" y="2078280"/>
            <a:ext cx="3470040" cy="238536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 детям военнослужащих </a:t>
            </a:r>
            <a:r>
              <a:rPr b="0" lang="ru-RU" sz="18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(внимание мобилизованные в СВО)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детям сотрудников полиции, УФСИН, таможенных органов, пожарной службы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по месту жительства их семей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3300"/>
                </a:solidFill>
                <a:latin typeface="Times New Roman"/>
                <a:ea typeface="DejaVu Sans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Стрелка вниз 15"/>
          <p:cNvSpPr/>
          <p:nvPr/>
        </p:nvSpPr>
        <p:spPr>
          <a:xfrm>
            <a:off x="2988000" y="1717560"/>
            <a:ext cx="574920" cy="338400"/>
          </a:xfrm>
          <a:prstGeom prst="downArrow">
            <a:avLst>
              <a:gd name="adj1" fmla="val 50000"/>
              <a:gd name="adj2" fmla="val 75336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149" name="Стрелка вниз 16"/>
          <p:cNvSpPr/>
          <p:nvPr/>
        </p:nvSpPr>
        <p:spPr>
          <a:xfrm>
            <a:off x="6660360" y="1707840"/>
            <a:ext cx="718920" cy="338400"/>
          </a:xfrm>
          <a:prstGeom prst="downArrow">
            <a:avLst>
              <a:gd name="adj1" fmla="val 50000"/>
              <a:gd name="adj2" fmla="val 77639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transition spd="slow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Номер слайда 3"/>
          <p:cNvSpPr/>
          <p:nvPr/>
        </p:nvSpPr>
        <p:spPr>
          <a:xfrm>
            <a:off x="7020000" y="4516560"/>
            <a:ext cx="21326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0F14034-BFCE-450B-9E46-01789B9B9A9F}" type="slidenum">
              <a:rPr b="0" lang="ru-RU" sz="1200" spc="-1" strike="noStrike">
                <a:solidFill>
                  <a:srgbClr val="898989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Auto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52" name="AutoShape 4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53" name="TextBox 1"/>
          <p:cNvSpPr/>
          <p:nvPr/>
        </p:nvSpPr>
        <p:spPr>
          <a:xfrm>
            <a:off x="619560" y="160200"/>
            <a:ext cx="5831640" cy="57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Arial"/>
                <a:ea typeface="Calibri"/>
              </a:rPr>
              <a:t>Подтверждающие документы: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Прямоугольник 2"/>
          <p:cNvSpPr/>
          <p:nvPr/>
        </p:nvSpPr>
        <p:spPr>
          <a:xfrm>
            <a:off x="827640" y="1059480"/>
            <a:ext cx="7919640" cy="324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</a:pPr>
            <a:r>
              <a:rPr b="1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Преимущественное право: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15000"/>
              </a:lnSpc>
              <a:buClr>
                <a:srgbClr val="00206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Calibri"/>
              </a:rPr>
              <a:t>Паспорт родителя (законного представителя).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15000"/>
              </a:lnSpc>
              <a:buClr>
                <a:srgbClr val="002060"/>
              </a:buClr>
              <a:buFont typeface="Symbol"/>
              <a:buChar char=""/>
            </a:pP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Calibri"/>
              </a:rPr>
              <a:t>Свидетельства рождения детей </a:t>
            </a:r>
            <a:r>
              <a:rPr b="0" i="1" lang="ru-RU" sz="1800" spc="-1" strike="noStrike">
                <a:solidFill>
                  <a:srgbClr val="002060"/>
                </a:solidFill>
                <a:latin typeface="Arial"/>
                <a:ea typeface="Calibri"/>
              </a:rPr>
              <a:t>(полнородных и неполнородных братьев и сестер, усыновленных (удочеренных) или находящихся под опекой или попечительством в семье, включая приемные семьи).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5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1" lang="ru-RU" sz="1800" spc="-1" strike="noStrike">
                <a:solidFill>
                  <a:srgbClr val="002060"/>
                </a:solidFill>
                <a:latin typeface="Arial"/>
                <a:ea typeface="Calibri"/>
              </a:rPr>
              <a:t>Первоочередное право: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15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Calibri"/>
              </a:rPr>
              <a:t>Справка с места работы родителя (законного представителя).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15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Calibri"/>
              </a:rPr>
              <a:t>Справка из военкомата для мобилизованных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83640" y="229320"/>
            <a:ext cx="7055640" cy="867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9360" bIns="0" anchor="ctr">
            <a:noAutofit/>
          </a:bodyPr>
          <a:p>
            <a:pPr marL="9360" indent="0" algn="ctr">
              <a:lnSpc>
                <a:spcPct val="100000"/>
              </a:lnSpc>
              <a:spcBef>
                <a:spcPts val="74"/>
              </a:spcBef>
              <a:buNone/>
              <a:tabLst>
                <a:tab algn="l" pos="0"/>
              </a:tabLst>
            </a:pP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Для</a:t>
            </a:r>
            <a:r>
              <a:rPr b="1" i="1" lang="ru-RU" sz="1400" spc="4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зачисления</a:t>
            </a:r>
            <a:r>
              <a:rPr b="1" i="1" lang="ru-RU" sz="1400" spc="-9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в</a:t>
            </a:r>
            <a:r>
              <a:rPr b="1" i="1" lang="ru-RU" sz="1400" spc="1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первый</a:t>
            </a:r>
            <a:r>
              <a:rPr b="1" i="1" lang="ru-RU" sz="1400" spc="-1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класс</a:t>
            </a:r>
            <a:r>
              <a:rPr b="1" i="1" lang="ru-RU" sz="1400" spc="4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на следующий</a:t>
            </a:r>
            <a:r>
              <a:rPr b="1" i="1" lang="ru-RU" sz="1400" spc="15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учебный</a:t>
            </a:r>
            <a:r>
              <a:rPr b="1" i="1" lang="ru-RU" sz="1400" spc="12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год</a:t>
            </a:r>
            <a:r>
              <a:rPr b="1" i="1" lang="ru-RU" sz="1400" spc="-1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заявителем представляются оригиналы и </a:t>
            </a:r>
            <a:r>
              <a:rPr b="1" i="1" lang="ru-RU" sz="1400" spc="-1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копии</a:t>
            </a:r>
            <a:r>
              <a:rPr b="1" i="1" lang="ru-RU" sz="1400" spc="4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9" strike="noStrike">
                <a:solidFill>
                  <a:srgbClr val="001f5f"/>
                </a:solidFill>
                <a:latin typeface="Arial"/>
              </a:rPr>
              <a:t>следующих</a:t>
            </a:r>
            <a:r>
              <a:rPr b="1" i="1" lang="ru-RU" sz="1400" spc="15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i="1" lang="ru-RU" sz="1400" spc="-4" strike="noStrike">
                <a:solidFill>
                  <a:srgbClr val="001f5f"/>
                </a:solidFill>
                <a:latin typeface="Arial"/>
              </a:rPr>
              <a:t>документов:</a:t>
            </a:r>
            <a:br>
              <a:rPr sz="1400"/>
            </a:b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object 4"/>
          <p:cNvSpPr/>
          <p:nvPr/>
        </p:nvSpPr>
        <p:spPr>
          <a:xfrm>
            <a:off x="628920" y="699480"/>
            <a:ext cx="8406360" cy="38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0080" bIns="0" anchor="t">
            <a:spAutoFit/>
          </a:bodyPr>
          <a:p>
            <a:pPr>
              <a:lnSpc>
                <a:spcPct val="100000"/>
              </a:lnSpc>
              <a:spcBef>
                <a:spcPts val="31"/>
              </a:spcBef>
            </a:pP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marL="199080">
              <a:lnSpc>
                <a:spcPct val="100000"/>
              </a:lnSpc>
            </a:pP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96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заявление</a:t>
            </a:r>
            <a:r>
              <a:rPr b="0" lang="ru-RU" sz="1500" spc="12" strike="noStrike">
                <a:solidFill>
                  <a:srgbClr val="001f5f"/>
                </a:solidFill>
                <a:latin typeface="Arial"/>
                <a:ea typeface="DejaVu Sans"/>
              </a:rPr>
              <a:t> по установленной форме;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96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свидетельство</a:t>
            </a:r>
            <a:r>
              <a:rPr b="1" lang="ru-RU" sz="1500" spc="29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о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 рождении</a:t>
            </a:r>
            <a:r>
              <a:rPr b="1" lang="ru-RU" sz="1500" spc="1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ребенка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;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96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паспорт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одного из родителей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60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свидетельство</a:t>
            </a:r>
            <a:r>
              <a:rPr b="1" lang="ru-RU" sz="1500" spc="3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о</a:t>
            </a:r>
            <a:r>
              <a:rPr b="1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рождении</a:t>
            </a:r>
            <a:r>
              <a:rPr b="1" lang="ru-RU" sz="1500" spc="29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полнородных</a:t>
            </a:r>
            <a:r>
              <a:rPr b="1" lang="ru-RU" sz="1500" spc="7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и</a:t>
            </a:r>
            <a:r>
              <a:rPr b="1" lang="ru-RU" sz="1500" spc="15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неполнородных</a:t>
            </a:r>
            <a:r>
              <a:rPr b="1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брата</a:t>
            </a:r>
            <a:r>
              <a:rPr b="1" lang="ru-RU" sz="1500" spc="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и</a:t>
            </a:r>
            <a:r>
              <a:rPr b="1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(или)</a:t>
            </a:r>
            <a:r>
              <a:rPr b="1" lang="ru-RU" sz="1500" spc="1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сестры</a:t>
            </a:r>
            <a:r>
              <a:rPr b="1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60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документ</a:t>
            </a:r>
            <a:r>
              <a:rPr b="1" lang="ru-RU" sz="1500" spc="29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о</a:t>
            </a:r>
            <a:r>
              <a:rPr b="1" lang="ru-RU" sz="1500" spc="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регистрации</a:t>
            </a:r>
            <a:r>
              <a:rPr b="1" lang="ru-RU" sz="1500" spc="4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ребенка</a:t>
            </a:r>
            <a:r>
              <a:rPr b="1" lang="ru-RU" sz="1500" spc="26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по</a:t>
            </a:r>
            <a:r>
              <a:rPr b="1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месту</a:t>
            </a:r>
            <a:r>
              <a:rPr b="1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жительства</a:t>
            </a:r>
            <a:r>
              <a:rPr b="1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или</a:t>
            </a:r>
            <a:r>
              <a:rPr b="1" lang="ru-RU" sz="1500" spc="1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по</a:t>
            </a:r>
            <a:r>
              <a:rPr b="1" lang="ru-RU" sz="1500" spc="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месту</a:t>
            </a:r>
            <a:r>
              <a:rPr b="1" lang="ru-RU" sz="1500" spc="49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пребывания</a:t>
            </a:r>
            <a:r>
              <a:rPr b="1" lang="ru-RU" sz="1500" spc="26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на</a:t>
            </a:r>
            <a:r>
              <a:rPr b="0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закрепленной</a:t>
            </a:r>
            <a:r>
              <a:rPr b="0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территории</a:t>
            </a:r>
            <a:r>
              <a:rPr b="0" lang="ru-RU" sz="1500" spc="49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60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документ,</a:t>
            </a:r>
            <a:r>
              <a:rPr b="1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подтверждающий</a:t>
            </a:r>
            <a:r>
              <a:rPr b="1" lang="ru-RU" sz="1500" spc="4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право</a:t>
            </a:r>
            <a:r>
              <a:rPr b="1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внеочередного,</a:t>
            </a:r>
            <a:r>
              <a:rPr b="1" lang="ru-RU" sz="1500" spc="29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первоочередного</a:t>
            </a:r>
            <a:r>
              <a:rPr b="1" lang="ru-RU" sz="1500" spc="4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или</a:t>
            </a:r>
            <a:r>
              <a:rPr b="1" lang="ru-RU" sz="1500" spc="1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преимущественного</a:t>
            </a:r>
            <a:r>
              <a:rPr b="1" lang="ru-RU" sz="1500" spc="4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приема</a:t>
            </a:r>
            <a:r>
              <a:rPr b="1" lang="ru-RU" sz="1500" spc="15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(справку</a:t>
            </a:r>
            <a:r>
              <a:rPr b="0" lang="ru-RU" sz="1500" spc="1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с</a:t>
            </a:r>
            <a:r>
              <a:rPr b="0" lang="ru-RU" sz="1500" spc="1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места</a:t>
            </a:r>
            <a:r>
              <a:rPr b="0" lang="ru-RU" sz="1500" spc="1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работы</a:t>
            </a:r>
            <a:r>
              <a:rPr b="0" lang="ru-RU" sz="1500" spc="1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родителя(ей)</a:t>
            </a:r>
            <a:r>
              <a:rPr b="0" lang="ru-RU" sz="1500" spc="46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(законного(ых)</a:t>
            </a:r>
            <a:r>
              <a:rPr b="0" lang="ru-RU" sz="1500" spc="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представителя(ей) </a:t>
            </a:r>
            <a:r>
              <a:rPr b="0" lang="ru-RU" sz="1500" spc="-330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ребенка,</a:t>
            </a:r>
            <a:r>
              <a:rPr b="0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справку</a:t>
            </a:r>
            <a:r>
              <a:rPr b="0" lang="ru-RU" sz="1500" spc="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уполномоченного</a:t>
            </a:r>
            <a:r>
              <a:rPr b="0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органа,</a:t>
            </a:r>
            <a:r>
              <a:rPr b="0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решение</a:t>
            </a:r>
            <a:r>
              <a:rPr b="0" lang="ru-RU" sz="1500" spc="1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суда</a:t>
            </a:r>
            <a:r>
              <a:rPr b="0" lang="ru-RU" sz="1500" spc="7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и</a:t>
            </a:r>
            <a:r>
              <a:rPr b="0" lang="ru-RU" sz="1500" spc="-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т.д.);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96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заключение</a:t>
            </a:r>
            <a:r>
              <a:rPr b="1" lang="ru-RU" sz="1500" spc="18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психолого-медико-педагогической</a:t>
            </a:r>
            <a:r>
              <a:rPr b="1" lang="ru-RU" sz="1500" spc="3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комиссии</a:t>
            </a:r>
            <a:r>
              <a:rPr b="1" lang="ru-RU" sz="1500" spc="2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c00000"/>
                </a:solidFill>
                <a:latin typeface="Arial"/>
                <a:ea typeface="DejaVu Sans"/>
              </a:rPr>
              <a:t>(при</a:t>
            </a:r>
            <a:r>
              <a:rPr b="0" lang="ru-RU" sz="1500" spc="4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c00000"/>
                </a:solidFill>
                <a:latin typeface="Arial"/>
                <a:ea typeface="DejaVu Sans"/>
              </a:rPr>
              <a:t>наличии)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;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marL="328680" indent="-12960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algn="l" pos="329040"/>
              </a:tabLst>
            </a:pP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разрешение</a:t>
            </a:r>
            <a:r>
              <a:rPr b="1" lang="ru-RU" sz="1500" spc="26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о</a:t>
            </a:r>
            <a:r>
              <a:rPr b="1" lang="ru-RU" sz="1500" spc="1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приеме</a:t>
            </a:r>
            <a:r>
              <a:rPr b="1" lang="ru-RU" sz="1500" spc="15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в</a:t>
            </a:r>
            <a:r>
              <a:rPr b="1" lang="ru-RU" sz="1500" spc="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первый</a:t>
            </a:r>
            <a:r>
              <a:rPr b="1" lang="ru-RU" sz="1500" spc="3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класс</a:t>
            </a:r>
            <a:r>
              <a:rPr b="1" lang="ru-RU" sz="1500" spc="1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образовательной</a:t>
            </a:r>
            <a:r>
              <a:rPr b="0" lang="ru-RU" sz="1500" spc="1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организации</a:t>
            </a:r>
            <a:r>
              <a:rPr b="0" lang="ru-RU" sz="1500" spc="7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0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ребенка</a:t>
            </a:r>
            <a:r>
              <a:rPr b="0" lang="ru-RU" sz="1500" spc="52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до</a:t>
            </a:r>
            <a:r>
              <a:rPr b="1" lang="ru-RU" sz="1500" spc="7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достижения</a:t>
            </a:r>
            <a:r>
              <a:rPr b="1" lang="ru-RU" sz="1500" spc="26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001f5f"/>
                </a:solidFill>
                <a:latin typeface="Arial"/>
                <a:ea typeface="DejaVu Sans"/>
              </a:rPr>
              <a:t>им</a:t>
            </a:r>
            <a:r>
              <a:rPr b="1" lang="ru-RU" sz="1500" spc="7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возраста</a:t>
            </a:r>
            <a:r>
              <a:rPr b="1" lang="ru-RU" sz="1500" spc="7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c00000"/>
                </a:solidFill>
                <a:latin typeface="Arial"/>
                <a:ea typeface="DejaVu Sans"/>
              </a:rPr>
              <a:t>шести</a:t>
            </a:r>
            <a:r>
              <a:rPr b="1" lang="ru-RU" sz="1500" spc="7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c00000"/>
                </a:solidFill>
                <a:latin typeface="Arial"/>
                <a:ea typeface="DejaVu Sans"/>
              </a:rPr>
              <a:t>лет</a:t>
            </a:r>
            <a:r>
              <a:rPr b="1" lang="ru-RU" sz="1500" spc="18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c00000"/>
                </a:solidFill>
                <a:latin typeface="Arial"/>
                <a:ea typeface="DejaVu Sans"/>
              </a:rPr>
              <a:t>и</a:t>
            </a:r>
            <a:r>
              <a:rPr b="1" lang="ru-RU" sz="1500" spc="12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c00000"/>
                </a:solidFill>
                <a:latin typeface="Arial"/>
                <a:ea typeface="DejaVu Sans"/>
              </a:rPr>
              <a:t>шести </a:t>
            </a:r>
            <a:r>
              <a:rPr b="1" lang="ru-RU" sz="1500" spc="-335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001f5f"/>
                </a:solidFill>
                <a:latin typeface="Arial"/>
                <a:ea typeface="DejaVu Sans"/>
              </a:rPr>
              <a:t>месяцев</a:t>
            </a:r>
            <a:r>
              <a:rPr b="1" lang="ru-RU" sz="1500" spc="4" strike="noStrike">
                <a:solidFill>
                  <a:srgbClr val="001f5f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или</a:t>
            </a:r>
            <a:r>
              <a:rPr b="1" lang="ru-RU" sz="1500" spc="15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после</a:t>
            </a:r>
            <a:r>
              <a:rPr b="1" lang="ru-RU" sz="1500" spc="-1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достижения</a:t>
            </a:r>
            <a:r>
              <a:rPr b="1" lang="ru-RU" sz="1500" spc="26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им</a:t>
            </a:r>
            <a:r>
              <a:rPr b="1" lang="ru-RU" sz="1500" spc="1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возраста</a:t>
            </a:r>
            <a:r>
              <a:rPr b="1" lang="ru-RU" sz="1500" spc="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c00000"/>
                </a:solidFill>
                <a:latin typeface="Arial"/>
                <a:ea typeface="DejaVu Sans"/>
              </a:rPr>
              <a:t>восьми</a:t>
            </a:r>
            <a:r>
              <a:rPr b="1" lang="ru-RU" sz="1500" spc="7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1" lang="ru-RU" sz="1500" spc="-4" strike="noStrike">
                <a:solidFill>
                  <a:srgbClr val="c00000"/>
                </a:solidFill>
                <a:latin typeface="Arial"/>
                <a:ea typeface="DejaVu Sans"/>
              </a:rPr>
              <a:t>лет</a:t>
            </a:r>
            <a:r>
              <a:rPr b="1" lang="ru-RU" sz="1500" spc="12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(при</a:t>
            </a:r>
            <a:r>
              <a:rPr b="0" i="1" lang="ru-RU" sz="1500" spc="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зачислении</a:t>
            </a:r>
            <a:r>
              <a:rPr b="0" i="1" lang="ru-RU" sz="1500" spc="29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ребенка</a:t>
            </a:r>
            <a:r>
              <a:rPr b="0" i="1" lang="ru-RU" sz="1500" spc="2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на</a:t>
            </a:r>
            <a:r>
              <a:rPr b="0" i="1" lang="ru-RU" sz="1500" spc="-1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обучение</a:t>
            </a:r>
            <a:r>
              <a:rPr b="0" i="1" lang="ru-RU" sz="1500" spc="2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в </a:t>
            </a:r>
            <a:r>
              <a:rPr b="0" i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первый</a:t>
            </a:r>
            <a:r>
              <a:rPr b="0" i="1" lang="ru-RU" sz="1500" spc="15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класс</a:t>
            </a:r>
            <a:r>
              <a:rPr b="0" i="1" lang="ru-RU" sz="1500" spc="372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до</a:t>
            </a:r>
            <a:r>
              <a:rPr b="0" i="1" lang="ru-RU" sz="1500" spc="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достижения</a:t>
            </a:r>
            <a:r>
              <a:rPr b="0" i="1" lang="ru-RU" sz="1500" spc="18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им</a:t>
            </a:r>
            <a:r>
              <a:rPr b="0" i="1" lang="ru-RU" sz="1500" spc="7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возраста</a:t>
            </a:r>
            <a:r>
              <a:rPr b="0" i="1" lang="ru-RU" sz="1500" spc="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шести</a:t>
            </a:r>
            <a:r>
              <a:rPr b="0" i="1" lang="ru-RU" sz="1500" spc="7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лет</a:t>
            </a:r>
            <a:r>
              <a:rPr b="0" i="1" lang="ru-RU" sz="1500" spc="12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и</a:t>
            </a:r>
            <a:r>
              <a:rPr b="0" i="1" lang="ru-RU" sz="1500" spc="7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шести</a:t>
            </a:r>
            <a:r>
              <a:rPr b="0" i="1" lang="ru-RU" sz="1500" spc="7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месяцев</a:t>
            </a:r>
            <a:r>
              <a:rPr b="0" i="1" lang="ru-RU" sz="1500" spc="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или</a:t>
            </a:r>
            <a:r>
              <a:rPr b="0" i="1" lang="ru-RU" sz="1500" spc="15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после</a:t>
            </a:r>
            <a:r>
              <a:rPr b="0" i="1" lang="ru-RU" sz="1500" spc="-1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достижения</a:t>
            </a:r>
            <a:r>
              <a:rPr b="0" i="1" lang="ru-RU" sz="1500" spc="2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9" strike="noStrike">
                <a:solidFill>
                  <a:srgbClr val="10243e"/>
                </a:solidFill>
                <a:latin typeface="Arial"/>
                <a:ea typeface="DejaVu Sans"/>
              </a:rPr>
              <a:t>им</a:t>
            </a:r>
            <a:r>
              <a:rPr b="0" i="1" lang="ru-RU" sz="1500" spc="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возраста</a:t>
            </a:r>
            <a:r>
              <a:rPr b="0" i="1" lang="ru-RU" sz="1500" spc="4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-4" strike="noStrike">
                <a:solidFill>
                  <a:srgbClr val="10243e"/>
                </a:solidFill>
                <a:latin typeface="Arial"/>
                <a:ea typeface="DejaVu Sans"/>
              </a:rPr>
              <a:t>восьми</a:t>
            </a:r>
            <a:r>
              <a:rPr b="0" i="1" lang="ru-RU" sz="1500" spc="7" strike="noStrike">
                <a:solidFill>
                  <a:srgbClr val="10243e"/>
                </a:solidFill>
                <a:latin typeface="Arial"/>
                <a:ea typeface="DejaVu Sans"/>
              </a:rPr>
              <a:t> </a:t>
            </a:r>
            <a:r>
              <a:rPr b="0" i="1" lang="ru-RU" sz="1500" spc="1" strike="noStrike">
                <a:solidFill>
                  <a:srgbClr val="10243e"/>
                </a:solidFill>
                <a:latin typeface="Arial"/>
                <a:ea typeface="DejaVu Sans"/>
              </a:rPr>
              <a:t>лет)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"/>
          <p:cNvSpPr txBox="1"/>
          <p:nvPr/>
        </p:nvSpPr>
        <p:spPr>
          <a:xfrm>
            <a:off x="540000" y="0"/>
            <a:ext cx="8280000" cy="54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1600" spc="-1" strike="noStrike">
                <a:solidFill>
                  <a:srgbClr val="000000"/>
                </a:solidFill>
                <a:latin typeface="Arial"/>
              </a:rPr>
              <a:t>ПЕРЕЧЕНЬ ДОПОЛНИТЕЛЬНЫХ ДОКУМЕНТОВ ДЛЯ ИНОСТРАННЫХ ГРАЖДАН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Прямоугольник: скругленные углы 41"/>
          <p:cNvSpPr/>
          <p:nvPr/>
        </p:nvSpPr>
        <p:spPr>
          <a:xfrm>
            <a:off x="517680" y="541800"/>
            <a:ext cx="8482320" cy="4137480"/>
          </a:xfrm>
          <a:prstGeom prst="roundRect">
            <a:avLst>
              <a:gd name="adj" fmla="val 6448"/>
            </a:avLst>
          </a:prstGeom>
          <a:noFill/>
          <a:ln w="12700">
            <a:solidFill>
              <a:srgbClr val="8064a2">
                <a:lumMod val="50000"/>
              </a:srgb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копии документов, подтверждающих </a:t>
            </a:r>
            <a:r>
              <a:rPr b="1" lang="ru-RU" sz="11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родство заявителя;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копии ПЕРЕЧЕНЬ ДОПОЛНИТЕЛЬНЫХ ДОКУМЕНТОВ ДЛЯ ИНОСТРАННЫХ ГРАЖДАН документов, подтверждающих </a:t>
            </a:r>
            <a:r>
              <a:rPr b="1" lang="ru-RU" sz="11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законность нахождения ребенка</a:t>
            </a: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 и его законного представителя </a:t>
            </a:r>
            <a:r>
              <a:rPr b="1" lang="ru-RU" sz="11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на территории России </a:t>
            </a:r>
            <a:r>
              <a:rPr b="0" i="1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законом или международным договором России документы, подтверждающие право иностранного гражданина или лица без гражданства на пребывание (проживание) в России)</a:t>
            </a: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;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копии документов, подтверждающих прохождение государственной </a:t>
            </a:r>
            <a:r>
              <a:rPr b="1" lang="ru-RU" sz="11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дактилоскопической регистрации ребенка;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копии документов, </a:t>
            </a:r>
            <a:r>
              <a:rPr b="1" lang="ru-RU" sz="11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удостоверяющих личность   ребенка;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копии документов, подтверждающих </a:t>
            </a:r>
            <a:r>
              <a:rPr b="1" lang="ru-RU" sz="11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присвоение родителю ИНН;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ru-RU" sz="11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медицинское заключение об отсутствии </a:t>
            </a: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у ребенка инфекционных заболеваний, представляющих опасность для окружающих;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копии документов, подтверждающих осуществление родителем трудовой деятельности (при наличии);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100" spc="-1" strike="noStrike">
                <a:solidFill>
                  <a:srgbClr val="000000"/>
                </a:solidFill>
                <a:latin typeface="Arial"/>
                <a:ea typeface="Times New Roman"/>
              </a:rPr>
              <a:t>копия СНИЛС родителя (при наличии), а также СНИЛС ребенка (при наличии).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i="1" lang="ru-RU" sz="1100" spc="-1" strike="noStrike">
                <a:solidFill>
                  <a:srgbClr val="c00000"/>
                </a:solidFill>
                <a:latin typeface="Arial"/>
                <a:ea typeface="Times New Roman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b="1" i="1" lang="ru-RU" sz="1100" spc="-1" strike="noStrike" baseline="30000">
                <a:solidFill>
                  <a:srgbClr val="c00000"/>
                </a:solidFill>
                <a:latin typeface="Arial"/>
                <a:ea typeface="Times New Roman"/>
              </a:rPr>
              <a:t> </a:t>
            </a:r>
            <a:r>
              <a:rPr b="1" i="1" lang="ru-RU" sz="1100" spc="-1" strike="noStrike">
                <a:solidFill>
                  <a:srgbClr val="c00000"/>
                </a:solidFill>
                <a:latin typeface="Arial"/>
                <a:ea typeface="Times New Roman"/>
              </a:rPr>
              <a:t> переводом на русский язык.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wipe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"/>
          <p:cNvSpPr txBox="1"/>
          <p:nvPr/>
        </p:nvSpPr>
        <p:spPr>
          <a:xfrm>
            <a:off x="540000" y="900000"/>
            <a:ext cx="8460000" cy="37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Гимназия  в срок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не более 5 рабочих дней проверяет комплектность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документов;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Если комплект неполный - возвращает заявление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БЕЗ РАССМОТРЕНИЯ;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Если представлен полный комплект документов, гимназия 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в течение 25 рабочих дней проверяет их достоверность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;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После проверки достоверности документов ребенок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направляется на тестирование знания русского языка в тестирующую организацию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;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"/>
          <p:cNvSpPr txBox="1"/>
          <p:nvPr/>
        </p:nvSpPr>
        <p:spPr>
          <a:xfrm>
            <a:off x="720000" y="193320"/>
            <a:ext cx="828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АЛГОРИТМ ДЕЙСТВИЙ гимназии по приему иностранных граждан и лиц без гражданства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wipe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Номер слайда 3"/>
          <p:cNvSpPr/>
          <p:nvPr/>
        </p:nvSpPr>
        <p:spPr>
          <a:xfrm>
            <a:off x="7020000" y="4516560"/>
            <a:ext cx="21326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5C0A8125-12EC-4F37-A102-3A727B09481F}" type="slidenum">
              <a:rPr b="0" lang="ru-RU" sz="1200" spc="-1" strike="noStrike">
                <a:solidFill>
                  <a:srgbClr val="898989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Auto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3" name="AutoShape 4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4" name="Прямоугольник 5"/>
          <p:cNvSpPr/>
          <p:nvPr/>
        </p:nvSpPr>
        <p:spPr>
          <a:xfrm>
            <a:off x="765000" y="1466640"/>
            <a:ext cx="8054280" cy="26492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Arial"/>
                <a:ea typeface="DejaVu Sans"/>
              </a:rPr>
              <a:t>Дети с ОВЗ принимаются на обучение  по адаптированным образовательным программам только с </a:t>
            </a:r>
            <a:r>
              <a:rPr b="1" lang="ru-RU" sz="2800" spc="-1" strike="noStrike">
                <a:solidFill>
                  <a:srgbClr val="c00000"/>
                </a:solidFill>
                <a:latin typeface="Arial"/>
                <a:ea typeface="DejaVu Sans"/>
              </a:rPr>
              <a:t>согласия родителей </a:t>
            </a:r>
            <a:r>
              <a:rPr b="0" lang="ru-RU" sz="2800" spc="-1" strike="noStrike">
                <a:solidFill>
                  <a:srgbClr val="002060"/>
                </a:solidFill>
                <a:latin typeface="Arial"/>
                <a:ea typeface="DejaVu Sans"/>
              </a:rPr>
              <a:t>(законных представителей) и </a:t>
            </a:r>
            <a:r>
              <a:rPr b="1" lang="ru-RU" sz="2800" spc="-1" strike="noStrike">
                <a:solidFill>
                  <a:srgbClr val="c00000"/>
                </a:solidFill>
                <a:latin typeface="Arial"/>
                <a:ea typeface="DejaVu Sans"/>
              </a:rPr>
              <a:t>на основании рекомендаций ПМПК (в заключении определяется вид АООП)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Прямоугольник 2"/>
          <p:cNvSpPr/>
          <p:nvPr/>
        </p:nvSpPr>
        <p:spPr>
          <a:xfrm>
            <a:off x="765000" y="312840"/>
            <a:ext cx="76942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Arial"/>
                <a:ea typeface="DejaVu Sans"/>
              </a:rPr>
              <a:t>Прием на обучение детей с ОВЗ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wipe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Номер слайда 3"/>
          <p:cNvSpPr/>
          <p:nvPr/>
        </p:nvSpPr>
        <p:spPr>
          <a:xfrm>
            <a:off x="7020000" y="4516560"/>
            <a:ext cx="21326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6B8CAD1-3EA7-4549-8918-2E76824D9E88}" type="slidenum">
              <a:rPr b="0" lang="ru-RU" sz="1200" spc="-1" strike="noStrike">
                <a:solidFill>
                  <a:srgbClr val="898989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Auto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8" name="AutoShape 4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9" name="TextBox 1"/>
          <p:cNvSpPr/>
          <p:nvPr/>
        </p:nvSpPr>
        <p:spPr>
          <a:xfrm>
            <a:off x="612720" y="209160"/>
            <a:ext cx="79102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Arial"/>
                <a:ea typeface="Calibri"/>
              </a:rPr>
              <a:t>Сроки принятия решения о зачислении ребенка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Прямоугольник 2"/>
          <p:cNvSpPr/>
          <p:nvPr/>
        </p:nvSpPr>
        <p:spPr>
          <a:xfrm>
            <a:off x="612720" y="1003680"/>
            <a:ext cx="842256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1 этап</a:t>
            </a:r>
            <a:r>
              <a:rPr b="0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Зачисление оформляется приказом гимназии в течение 3 рабочих дней после завершения приема документов (</a:t>
            </a:r>
            <a:r>
              <a:rPr b="1" i="1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с 1 по 5 июля 2025 года</a:t>
            </a: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).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2 этап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 </a:t>
            </a: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Зачисление оформляется приказом гимназии в течение 5 рабочих дней после подачи заявления и пакета документов.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 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!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Приказы</a:t>
            </a: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 о зачислении в первый класс размещаются </a:t>
            </a:r>
            <a:r>
              <a:rPr b="1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на информационном стенде гимназии </a:t>
            </a: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в день их издания. </a:t>
            </a:r>
            <a:r>
              <a:rPr b="0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На сайте не размещаются!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! </a:t>
            </a:r>
            <a:r>
              <a:rPr b="0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Посещение детьми занятий по подготовке к школе не является преимущественным правом при зачислении в гимназию.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! </a:t>
            </a:r>
            <a:r>
              <a:rPr b="1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Отказ в приеме – только при отсутствии свободных мест.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wipe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3132000" y="-62280"/>
            <a:ext cx="3974040" cy="867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9360" bIns="0" anchor="ctr">
            <a:noAutofit/>
          </a:bodyPr>
          <a:p>
            <a:pPr marL="9360" indent="0">
              <a:lnSpc>
                <a:spcPct val="100000"/>
              </a:lnSpc>
              <a:spcBef>
                <a:spcPts val="74"/>
              </a:spcBef>
              <a:buNone/>
              <a:tabLst>
                <a:tab algn="l" pos="0"/>
              </a:tabLst>
            </a:pPr>
            <a:r>
              <a:rPr b="1" lang="ru-RU" sz="1350" spc="-4" strike="noStrike">
                <a:solidFill>
                  <a:srgbClr val="001f5f"/>
                </a:solidFill>
                <a:latin typeface="Arial"/>
              </a:rPr>
              <a:t>СПОСОБЫ ПРИЕМА</a:t>
            </a:r>
            <a:r>
              <a:rPr b="1" lang="ru-RU" sz="1350" spc="-12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lang="ru-RU" sz="1350" spc="-1" strike="noStrike">
                <a:solidFill>
                  <a:srgbClr val="001f5f"/>
                </a:solidFill>
                <a:latin typeface="Arial"/>
              </a:rPr>
              <a:t>В </a:t>
            </a:r>
            <a:r>
              <a:rPr b="1" lang="ru-RU" sz="1350" spc="-4" strike="noStrike">
                <a:solidFill>
                  <a:srgbClr val="001f5f"/>
                </a:solidFill>
                <a:latin typeface="Arial"/>
              </a:rPr>
              <a:t>ПЕРВЫЕ</a:t>
            </a:r>
            <a:r>
              <a:rPr b="1" lang="ru-RU" sz="1350" spc="-1" strike="noStrike">
                <a:solidFill>
                  <a:srgbClr val="001f5f"/>
                </a:solidFill>
                <a:latin typeface="Arial"/>
              </a:rPr>
              <a:t> </a:t>
            </a:r>
            <a:r>
              <a:rPr b="1" lang="ru-RU" sz="1350" spc="-4" strike="noStrike">
                <a:solidFill>
                  <a:srgbClr val="001f5f"/>
                </a:solidFill>
                <a:latin typeface="Arial"/>
              </a:rPr>
              <a:t>КЛАССЫ</a:t>
            </a:r>
            <a:r>
              <a:rPr b="1" lang="ru-RU" sz="1350" spc="-15" strike="noStrike">
                <a:solidFill>
                  <a:srgbClr val="001f5f"/>
                </a:solidFill>
                <a:latin typeface="Arial"/>
              </a:rPr>
              <a:t> 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object 3"/>
          <p:cNvSpPr/>
          <p:nvPr/>
        </p:nvSpPr>
        <p:spPr>
          <a:xfrm>
            <a:off x="5545440" y="1997280"/>
            <a:ext cx="1905480" cy="644760"/>
          </a:xfrm>
          <a:custGeom>
            <a:avLst/>
            <a:gdLst>
              <a:gd name="textAreaLeft" fmla="*/ 0 w 1905480"/>
              <a:gd name="textAreaRight" fmla="*/ 1906560 w 1905480"/>
              <a:gd name="textAreaTop" fmla="*/ 0 h 644760"/>
              <a:gd name="textAreaBottom" fmla="*/ 645840 h 644760"/>
            </a:gdLst>
            <a:ahLst/>
            <a:rect l="textAreaLeft" t="textAreaTop" r="textAreaRight" b="textAreaBottom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73" name="object 4"/>
          <p:cNvSpPr/>
          <p:nvPr/>
        </p:nvSpPr>
        <p:spPr>
          <a:xfrm>
            <a:off x="5726880" y="2135520"/>
            <a:ext cx="1521000" cy="31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3760" bIns="0" anchor="t">
            <a:spAutoFit/>
          </a:bodyPr>
          <a:p>
            <a:pPr marL="9360" algn="ctr">
              <a:lnSpc>
                <a:spcPct val="91000"/>
              </a:lnSpc>
              <a:spcBef>
                <a:spcPts val="187"/>
              </a:spcBef>
            </a:pPr>
            <a:r>
              <a:rPr b="0" lang="ru-RU" sz="1050" spc="-1" strike="noStrike">
                <a:solidFill>
                  <a:srgbClr val="ffffff"/>
                </a:solidFill>
                <a:latin typeface="Arial"/>
                <a:ea typeface="DejaVu Sans"/>
              </a:rPr>
              <a:t>электронной форме посредством ЕПГУ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4" name="object 5"/>
          <p:cNvGrpSpPr/>
          <p:nvPr/>
        </p:nvGrpSpPr>
        <p:grpSpPr>
          <a:xfrm>
            <a:off x="6660000" y="2646720"/>
            <a:ext cx="2159280" cy="888480"/>
            <a:chOff x="6660000" y="2646720"/>
            <a:chExt cx="2159280" cy="888480"/>
          </a:xfrm>
        </p:grpSpPr>
        <p:sp>
          <p:nvSpPr>
            <p:cNvPr id="175" name="object 6"/>
            <p:cNvSpPr/>
            <p:nvPr/>
          </p:nvSpPr>
          <p:spPr>
            <a:xfrm>
              <a:off x="6844320" y="2646720"/>
              <a:ext cx="380520" cy="239760"/>
            </a:xfrm>
            <a:custGeom>
              <a:avLst/>
              <a:gdLst>
                <a:gd name="textAreaLeft" fmla="*/ 0 w 380520"/>
                <a:gd name="textAreaRight" fmla="*/ 381600 w 380520"/>
                <a:gd name="textAreaTop" fmla="*/ 0 h 239760"/>
                <a:gd name="textAreaBottom" fmla="*/ 240840 h 239760"/>
              </a:gdLst>
              <a:ahLst/>
              <a:rect l="textAreaLeft" t="textAreaTop" r="textAreaRight" b="textAreaBottom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noFill/>
            <a:ln w="9525">
              <a:solidFill>
                <a:srgbClr val="c0504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76" name="object 7"/>
            <p:cNvSpPr/>
            <p:nvPr/>
          </p:nvSpPr>
          <p:spPr>
            <a:xfrm>
              <a:off x="6660000" y="2890440"/>
              <a:ext cx="2159280" cy="644760"/>
            </a:xfrm>
            <a:custGeom>
              <a:avLst/>
              <a:gdLst>
                <a:gd name="textAreaLeft" fmla="*/ 0 w 2159280"/>
                <a:gd name="textAreaRight" fmla="*/ 2160360 w 2159280"/>
                <a:gd name="textAreaTop" fmla="*/ 0 h 644760"/>
                <a:gd name="textAreaBottom" fmla="*/ 645840 h 644760"/>
              </a:gdLst>
              <a:ahLst/>
              <a:rect l="textAreaLeft" t="textAreaTop" r="textAreaRight" b="textAreaBottom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77" name="object 8"/>
            <p:cNvSpPr/>
            <p:nvPr/>
          </p:nvSpPr>
          <p:spPr>
            <a:xfrm>
              <a:off x="6660000" y="2890440"/>
              <a:ext cx="2159280" cy="644760"/>
            </a:xfrm>
            <a:custGeom>
              <a:avLst/>
              <a:gdLst>
                <a:gd name="textAreaLeft" fmla="*/ 0 w 2159280"/>
                <a:gd name="textAreaRight" fmla="*/ 2160360 w 2159280"/>
                <a:gd name="textAreaTop" fmla="*/ 0 h 644760"/>
                <a:gd name="textAreaBottom" fmla="*/ 645840 h 644760"/>
              </a:gdLst>
              <a:ahLst/>
              <a:rect l="textAreaLeft" t="textAreaTop" r="textAreaRight" b="textAreaBottom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78" name="object 9"/>
          <p:cNvSpPr/>
          <p:nvPr/>
        </p:nvSpPr>
        <p:spPr>
          <a:xfrm>
            <a:off x="7020000" y="2957400"/>
            <a:ext cx="1439280" cy="46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algn="ctr">
              <a:lnSpc>
                <a:spcPts val="1208"/>
              </a:lnSpc>
              <a:spcBef>
                <a:spcPts val="74"/>
              </a:spcBef>
            </a:pP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лично</a:t>
            </a:r>
            <a:r>
              <a:rPr b="0" lang="ru-RU" sz="1050" spc="-55" strike="noStrike">
                <a:solidFill>
                  <a:srgbClr val="ffffff"/>
                </a:solidFill>
                <a:latin typeface="Verdana"/>
                <a:ea typeface="DejaVu Sans"/>
              </a:rPr>
              <a:t> </a:t>
            </a: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в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  <a:p>
            <a:pPr marL="9360" algn="ctr">
              <a:lnSpc>
                <a:spcPts val="1140"/>
              </a:lnSpc>
              <a:spcBef>
                <a:spcPts val="85"/>
              </a:spcBef>
            </a:pP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обра</a:t>
            </a:r>
            <a:r>
              <a:rPr b="0" lang="ru-RU" sz="1050" spc="-4" strike="noStrike">
                <a:solidFill>
                  <a:srgbClr val="ffffff"/>
                </a:solidFill>
                <a:latin typeface="Verdana"/>
                <a:ea typeface="DejaVu Sans"/>
              </a:rPr>
              <a:t>з</a:t>
            </a: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ователь</a:t>
            </a:r>
            <a:r>
              <a:rPr b="0" lang="ru-RU" sz="1050" spc="-9" strike="noStrike">
                <a:solidFill>
                  <a:srgbClr val="ffffff"/>
                </a:solidFill>
                <a:latin typeface="Verdana"/>
                <a:ea typeface="DejaVu Sans"/>
              </a:rPr>
              <a:t>н</a:t>
            </a: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ую  организацию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object 14"/>
          <p:cNvSpPr/>
          <p:nvPr/>
        </p:nvSpPr>
        <p:spPr>
          <a:xfrm>
            <a:off x="6480000" y="4320000"/>
            <a:ext cx="31176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5560" bIns="0" anchor="t">
            <a:spAutoFit/>
          </a:bodyPr>
          <a:p>
            <a:pPr marL="9360" algn="ctr">
              <a:lnSpc>
                <a:spcPts val="1154"/>
              </a:lnSpc>
              <a:spcBef>
                <a:spcPts val="204"/>
              </a:spcBef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0" name="object 15"/>
          <p:cNvGrpSpPr/>
          <p:nvPr/>
        </p:nvGrpSpPr>
        <p:grpSpPr>
          <a:xfrm>
            <a:off x="4413600" y="3185280"/>
            <a:ext cx="2635920" cy="815760"/>
            <a:chOff x="4413600" y="3185280"/>
            <a:chExt cx="2635920" cy="815760"/>
          </a:xfrm>
        </p:grpSpPr>
        <p:sp>
          <p:nvSpPr>
            <p:cNvPr id="181" name="object 16"/>
            <p:cNvSpPr/>
            <p:nvPr/>
          </p:nvSpPr>
          <p:spPr>
            <a:xfrm>
              <a:off x="5801040" y="3837240"/>
              <a:ext cx="1248480" cy="163800"/>
            </a:xfrm>
            <a:custGeom>
              <a:avLst/>
              <a:gdLst>
                <a:gd name="textAreaLeft" fmla="*/ 0 w 1248480"/>
                <a:gd name="textAreaRight" fmla="*/ 1249560 w 1248480"/>
                <a:gd name="textAreaTop" fmla="*/ 0 h 163800"/>
                <a:gd name="textAreaBottom" fmla="*/ 164880 h 163800"/>
              </a:gdLst>
              <a:ahLst/>
              <a:rect l="textAreaLeft" t="textAreaTop" r="textAreaRight" b="textAreaBottom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noFill/>
            <a:ln w="9524">
              <a:solidFill>
                <a:srgbClr val="8063a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82" name="object 17"/>
            <p:cNvSpPr/>
            <p:nvPr/>
          </p:nvSpPr>
          <p:spPr>
            <a:xfrm rot="2400">
              <a:off x="4480200" y="3186000"/>
              <a:ext cx="2066400" cy="644400"/>
            </a:xfrm>
            <a:custGeom>
              <a:avLst/>
              <a:gdLst>
                <a:gd name="textAreaLeft" fmla="*/ 0 w 2066400"/>
                <a:gd name="textAreaRight" fmla="*/ 2067480 w 2066400"/>
                <a:gd name="textAreaTop" fmla="*/ 0 h 644400"/>
                <a:gd name="textAreaBottom" fmla="*/ 645120 h 644400"/>
              </a:gdLst>
              <a:ahLst/>
              <a:rect l="textAreaLeft" t="textAreaTop" r="textAreaRight" b="textAreaBottom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83" name="object 18"/>
            <p:cNvSpPr/>
            <p:nvPr/>
          </p:nvSpPr>
          <p:spPr>
            <a:xfrm>
              <a:off x="4413600" y="3185280"/>
              <a:ext cx="1903320" cy="644760"/>
            </a:xfrm>
            <a:custGeom>
              <a:avLst/>
              <a:gdLst>
                <a:gd name="textAreaLeft" fmla="*/ 0 w 1903320"/>
                <a:gd name="textAreaRight" fmla="*/ 1904400 w 1903320"/>
                <a:gd name="textAreaTop" fmla="*/ 0 h 644760"/>
                <a:gd name="textAreaBottom" fmla="*/ 645840 h 644760"/>
              </a:gdLst>
              <a:ahLst/>
              <a:rect l="textAreaLeft" t="textAreaTop" r="textAreaRight" b="textAreaBottom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noFill/>
            <a:ln w="254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84" name="object 19"/>
          <p:cNvSpPr/>
          <p:nvPr/>
        </p:nvSpPr>
        <p:spPr>
          <a:xfrm>
            <a:off x="4476960" y="3259440"/>
            <a:ext cx="1868400" cy="27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1600" bIns="0" anchor="t">
            <a:spAutoFit/>
          </a:bodyPr>
          <a:p>
            <a:pPr marL="9360" algn="ctr">
              <a:lnSpc>
                <a:spcPct val="91000"/>
              </a:lnSpc>
              <a:spcBef>
                <a:spcPts val="170"/>
              </a:spcBef>
            </a:pPr>
            <a:r>
              <a:rPr b="0" lang="ru-RU" sz="900" spc="-4" strike="noStrike">
                <a:solidFill>
                  <a:srgbClr val="ffffff"/>
                </a:solidFill>
                <a:latin typeface="Verdana"/>
                <a:ea typeface="DejaVu Sans"/>
              </a:rPr>
              <a:t>через операторов почтовой </a:t>
            </a:r>
            <a:r>
              <a:rPr b="0" lang="ru-RU" sz="900" spc="-307" strike="noStrike">
                <a:solidFill>
                  <a:srgbClr val="ffffff"/>
                </a:solidFill>
                <a:latin typeface="Verdana"/>
                <a:ea typeface="DejaVu Sans"/>
              </a:rPr>
              <a:t> </a:t>
            </a:r>
            <a:r>
              <a:rPr b="0" lang="ru-RU" sz="900" spc="-4" strike="noStrike">
                <a:solidFill>
                  <a:srgbClr val="ffffff"/>
                </a:solidFill>
                <a:latin typeface="Verdana"/>
                <a:ea typeface="DejaVu Sans"/>
              </a:rPr>
              <a:t>связи 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5" name="object 20"/>
          <p:cNvGrpSpPr/>
          <p:nvPr/>
        </p:nvGrpSpPr>
        <p:grpSpPr>
          <a:xfrm>
            <a:off x="4454280" y="2948400"/>
            <a:ext cx="1799280" cy="1492200"/>
            <a:chOff x="4454280" y="2948400"/>
            <a:chExt cx="1799280" cy="1492200"/>
          </a:xfrm>
        </p:grpSpPr>
        <p:sp>
          <p:nvSpPr>
            <p:cNvPr id="186" name="object 21"/>
            <p:cNvSpPr/>
            <p:nvPr/>
          </p:nvSpPr>
          <p:spPr>
            <a:xfrm>
              <a:off x="5288400" y="3844080"/>
              <a:ext cx="96480" cy="596520"/>
            </a:xfrm>
            <a:custGeom>
              <a:avLst/>
              <a:gdLst>
                <a:gd name="textAreaLeft" fmla="*/ 0 w 96480"/>
                <a:gd name="textAreaRight" fmla="*/ 97560 w 96480"/>
                <a:gd name="textAreaTop" fmla="*/ 0 h 596520"/>
                <a:gd name="textAreaBottom" fmla="*/ 597600 h 596520"/>
              </a:gdLst>
              <a:ahLst/>
              <a:rect l="textAreaLeft" t="textAreaTop" r="textAreaRight" b="textAreaBottom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noFill/>
            <a:ln w="9524">
              <a:solidFill>
                <a:srgbClr val="4aacc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87" name="object 23"/>
            <p:cNvSpPr/>
            <p:nvPr/>
          </p:nvSpPr>
          <p:spPr>
            <a:xfrm>
              <a:off x="4454280" y="3192120"/>
              <a:ext cx="1799280" cy="644760"/>
            </a:xfrm>
            <a:custGeom>
              <a:avLst/>
              <a:gdLst>
                <a:gd name="textAreaLeft" fmla="*/ 0 w 1799280"/>
                <a:gd name="textAreaRight" fmla="*/ 1800360 w 1799280"/>
                <a:gd name="textAreaTop" fmla="*/ 0 h 644760"/>
                <a:gd name="textAreaBottom" fmla="*/ 645840 h 644760"/>
              </a:gdLst>
              <a:ahLst/>
              <a:rect l="textAreaLeft" t="textAreaTop" r="textAreaRight" b="textAreaBottom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noFill/>
            <a:ln w="25399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188" name="object 24"/>
            <p:cNvSpPr/>
            <p:nvPr/>
          </p:nvSpPr>
          <p:spPr>
            <a:xfrm>
              <a:off x="5801760" y="2948400"/>
              <a:ext cx="330480" cy="239760"/>
            </a:xfrm>
            <a:custGeom>
              <a:avLst/>
              <a:gdLst>
                <a:gd name="textAreaLeft" fmla="*/ 0 w 330480"/>
                <a:gd name="textAreaRight" fmla="*/ 331560 w 330480"/>
                <a:gd name="textAreaTop" fmla="*/ 0 h 239760"/>
                <a:gd name="textAreaBottom" fmla="*/ 240840 h 239760"/>
              </a:gdLst>
              <a:ahLst/>
              <a:rect l="textAreaLeft" t="textAreaTop" r="textAreaRight" b="textAreaBottom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noFill/>
            <a:ln w="9525">
              <a:solidFill>
                <a:srgbClr val="f795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89" name="object 32"/>
          <p:cNvSpPr/>
          <p:nvPr/>
        </p:nvSpPr>
        <p:spPr>
          <a:xfrm>
            <a:off x="1125360" y="1200240"/>
            <a:ext cx="3287520" cy="1445400"/>
          </a:xfrm>
          <a:custGeom>
            <a:avLst/>
            <a:gdLst>
              <a:gd name="textAreaLeft" fmla="*/ 0 w 3287520"/>
              <a:gd name="textAreaRight" fmla="*/ 3288600 w 3287520"/>
              <a:gd name="textAreaTop" fmla="*/ 0 h 1445400"/>
              <a:gd name="textAreaBottom" fmla="*/ 1446480 h 1445400"/>
            </a:gdLst>
            <a:ahLst/>
            <a:rect l="textAreaLeft" t="textAreaTop" r="textAreaRight" b="textAreaBottom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noFill/>
          <a:ln w="25400">
            <a:solidFill>
              <a:srgbClr val="c050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90" name="object 33"/>
          <p:cNvSpPr/>
          <p:nvPr/>
        </p:nvSpPr>
        <p:spPr>
          <a:xfrm>
            <a:off x="1651320" y="1607040"/>
            <a:ext cx="2199600" cy="62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360" algn="ctr">
              <a:lnSpc>
                <a:spcPct val="100000"/>
              </a:lnSpc>
              <a:spcBef>
                <a:spcPts val="74"/>
              </a:spcBef>
            </a:pPr>
            <a:r>
              <a:rPr b="0" lang="ru-RU" sz="1350" spc="-1" strike="noStrike">
                <a:solidFill>
                  <a:srgbClr val="000000"/>
                </a:solidFill>
                <a:latin typeface="Verdana"/>
                <a:ea typeface="DejaVu Sans"/>
              </a:rPr>
              <a:t>Все</a:t>
            </a:r>
            <a:r>
              <a:rPr b="0" lang="ru-RU" sz="1350" spc="-38" strike="noStrike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r>
              <a:rPr b="0" lang="ru-RU" sz="1350" spc="-4" strike="noStrike">
                <a:solidFill>
                  <a:srgbClr val="000000"/>
                </a:solidFill>
                <a:latin typeface="Verdana"/>
                <a:ea typeface="DejaVu Sans"/>
              </a:rPr>
              <a:t>способы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  <a:p>
            <a:pPr marL="1440" algn="ctr">
              <a:lnSpc>
                <a:spcPct val="100000"/>
              </a:lnSpc>
            </a:pPr>
            <a:r>
              <a:rPr b="0" lang="ru-RU" sz="1350" spc="-4" strike="noStrike">
                <a:solidFill>
                  <a:srgbClr val="000000"/>
                </a:solidFill>
                <a:latin typeface="Verdana"/>
                <a:ea typeface="DejaVu Sans"/>
              </a:rPr>
              <a:t>предоставления</a:t>
            </a:r>
            <a:r>
              <a:rPr b="0" lang="ru-RU" sz="1350" spc="-15" strike="noStrike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r>
              <a:rPr b="0" lang="ru-RU" sz="1350" spc="-1" strike="noStrike">
                <a:solidFill>
                  <a:srgbClr val="000000"/>
                </a:solidFill>
                <a:latin typeface="Verdana"/>
                <a:ea typeface="DejaVu Sans"/>
              </a:rPr>
              <a:t>услуги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  <a:p>
            <a:pPr marL="1440" algn="ctr">
              <a:lnSpc>
                <a:spcPct val="100000"/>
              </a:lnSpc>
            </a:pPr>
            <a:r>
              <a:rPr b="0" lang="ru-RU" sz="1350" spc="-4" strike="noStrike">
                <a:solidFill>
                  <a:srgbClr val="000000"/>
                </a:solidFill>
                <a:latin typeface="Verdana"/>
                <a:ea typeface="DejaVu Sans"/>
              </a:rPr>
              <a:t>заявителю</a:t>
            </a:r>
            <a:r>
              <a:rPr b="0" lang="ru-RU" sz="1350" spc="-32" strike="noStrike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r>
              <a:rPr b="0" lang="ru-RU" sz="1350" spc="-4" strike="noStrike">
                <a:solidFill>
                  <a:srgbClr val="000000"/>
                </a:solidFill>
                <a:latin typeface="Verdana"/>
                <a:ea typeface="DejaVu Sans"/>
              </a:rPr>
              <a:t>равнозначны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object 44"/>
          <p:cNvSpPr/>
          <p:nvPr/>
        </p:nvSpPr>
        <p:spPr>
          <a:xfrm>
            <a:off x="5212440" y="1059480"/>
            <a:ext cx="3594960" cy="280080"/>
          </a:xfrm>
          <a:custGeom>
            <a:avLst/>
            <a:gdLst>
              <a:gd name="textAreaLeft" fmla="*/ 0 w 3594960"/>
              <a:gd name="textAreaRight" fmla="*/ 3596040 w 3594960"/>
              <a:gd name="textAreaTop" fmla="*/ 0 h 280080"/>
              <a:gd name="textAreaBottom" fmla="*/ 281160 h 280080"/>
            </a:gdLst>
            <a:ahLst/>
            <a:rect l="textAreaLeft" t="textAreaTop" r="textAreaRight" b="textAreaBottom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92" name="object 45"/>
          <p:cNvSpPr/>
          <p:nvPr/>
        </p:nvSpPr>
        <p:spPr>
          <a:xfrm>
            <a:off x="5262120" y="1103040"/>
            <a:ext cx="329220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00" bIns="0" anchor="t">
            <a:spAutoFit/>
          </a:bodyPr>
          <a:p>
            <a:pPr marL="9360">
              <a:lnSpc>
                <a:spcPct val="100000"/>
              </a:lnSpc>
              <a:spcBef>
                <a:spcPts val="71"/>
              </a:spcBef>
            </a:pPr>
            <a:r>
              <a:rPr b="0" lang="ru-RU" sz="1200" spc="-4" strike="noStrike">
                <a:solidFill>
                  <a:srgbClr val="10243e"/>
                </a:solidFill>
                <a:latin typeface="Verdana"/>
                <a:ea typeface="DejaVu Sans"/>
              </a:rPr>
              <a:t>Начало</a:t>
            </a:r>
            <a:r>
              <a:rPr b="0" lang="ru-RU" sz="1200" spc="-9" strike="noStrike">
                <a:solidFill>
                  <a:srgbClr val="10243e"/>
                </a:solidFill>
                <a:latin typeface="Verdana"/>
                <a:ea typeface="DejaVu Sans"/>
              </a:rPr>
              <a:t> приема</a:t>
            </a:r>
            <a:r>
              <a:rPr b="0" lang="ru-RU" sz="1200" spc="-1" strike="noStrike">
                <a:solidFill>
                  <a:srgbClr val="10243e"/>
                </a:solidFill>
                <a:latin typeface="Verdana"/>
                <a:ea typeface="DejaVu Sans"/>
              </a:rPr>
              <a:t> </a:t>
            </a:r>
            <a:r>
              <a:rPr b="0" lang="ru-RU" sz="1200" spc="-4" strike="noStrike">
                <a:solidFill>
                  <a:srgbClr val="10243e"/>
                </a:solidFill>
                <a:latin typeface="Verdana"/>
                <a:ea typeface="DejaVu Sans"/>
              </a:rPr>
              <a:t>заявлений</a:t>
            </a:r>
            <a:r>
              <a:rPr b="0" lang="ru-RU" sz="1200" spc="4" strike="noStrike">
                <a:solidFill>
                  <a:srgbClr val="c00000"/>
                </a:solidFill>
                <a:latin typeface="Verdana"/>
                <a:ea typeface="DejaVu Sans"/>
              </a:rPr>
              <a:t> </a:t>
            </a:r>
            <a:r>
              <a:rPr b="0" lang="ru-RU" sz="1200" spc="-4" strike="noStrike">
                <a:solidFill>
                  <a:srgbClr val="c00000"/>
                </a:solidFill>
                <a:latin typeface="Verdana"/>
                <a:ea typeface="DejaVu Sans"/>
              </a:rPr>
              <a:t>–</a:t>
            </a:r>
            <a:r>
              <a:rPr b="0" lang="ru-RU" sz="1200" spc="-12" strike="noStrike">
                <a:solidFill>
                  <a:srgbClr val="c00000"/>
                </a:solidFill>
                <a:latin typeface="Verdana"/>
                <a:ea typeface="DejaVu Sans"/>
              </a:rPr>
              <a:t> </a:t>
            </a:r>
            <a:r>
              <a:rPr b="1" lang="ru-RU" sz="1200" spc="-4" strike="noStrike">
                <a:solidFill>
                  <a:srgbClr val="c00000"/>
                </a:solidFill>
                <a:latin typeface="Verdana"/>
                <a:ea typeface="DejaVu Sans"/>
              </a:rPr>
              <a:t>01.04.2025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Скругленный прямоугольник 24"/>
          <p:cNvSpPr/>
          <p:nvPr/>
        </p:nvSpPr>
        <p:spPr>
          <a:xfrm>
            <a:off x="829080" y="4285440"/>
            <a:ext cx="4358160" cy="572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735480" y="-62280"/>
            <a:ext cx="7508160" cy="867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9360" bIns="0" anchor="ctr">
            <a:noAutofit/>
          </a:bodyPr>
          <a:p>
            <a:pPr marL="9360" indent="0" algn="ctr">
              <a:lnSpc>
                <a:spcPct val="100000"/>
              </a:lnSpc>
              <a:spcBef>
                <a:spcPts val="74"/>
              </a:spcBef>
              <a:buNone/>
              <a:tabLst>
                <a:tab algn="l" pos="0"/>
              </a:tabLst>
            </a:pPr>
            <a:r>
              <a:rPr b="1" lang="ru-RU" sz="1350" spc="-4" strike="noStrike">
                <a:solidFill>
                  <a:srgbClr val="001f5f"/>
                </a:solidFill>
                <a:latin typeface="Arial"/>
              </a:rPr>
              <a:t> 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object 4"/>
          <p:cNvSpPr/>
          <p:nvPr/>
        </p:nvSpPr>
        <p:spPr>
          <a:xfrm>
            <a:off x="5726880" y="2135520"/>
            <a:ext cx="1521000" cy="31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3760" bIns="0" anchor="t">
            <a:spAutoFit/>
          </a:bodyPr>
          <a:p>
            <a:pPr marL="9360" algn="ctr">
              <a:lnSpc>
                <a:spcPct val="91000"/>
              </a:lnSpc>
              <a:spcBef>
                <a:spcPts val="187"/>
              </a:spcBef>
            </a:pPr>
            <a:r>
              <a:rPr b="0" lang="ru-RU" sz="1050" spc="-1" strike="noStrike">
                <a:solidFill>
                  <a:srgbClr val="ffffff"/>
                </a:solidFill>
                <a:latin typeface="Arial"/>
                <a:ea typeface="DejaVu Sans"/>
              </a:rPr>
              <a:t>электронной форме ЕПГУ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object 9"/>
          <p:cNvSpPr/>
          <p:nvPr/>
        </p:nvSpPr>
        <p:spPr>
          <a:xfrm>
            <a:off x="7106760" y="2967840"/>
            <a:ext cx="1238040" cy="46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algn="ctr">
              <a:lnSpc>
                <a:spcPts val="1208"/>
              </a:lnSpc>
              <a:spcBef>
                <a:spcPts val="74"/>
              </a:spcBef>
            </a:pP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лично</a:t>
            </a:r>
            <a:r>
              <a:rPr b="0" lang="ru-RU" sz="1050" spc="-55" strike="noStrike">
                <a:solidFill>
                  <a:srgbClr val="ffffff"/>
                </a:solidFill>
                <a:latin typeface="Verdana"/>
                <a:ea typeface="DejaVu Sans"/>
              </a:rPr>
              <a:t> </a:t>
            </a: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в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  <a:p>
            <a:pPr marL="9360" algn="ctr">
              <a:lnSpc>
                <a:spcPts val="1140"/>
              </a:lnSpc>
              <a:spcBef>
                <a:spcPts val="85"/>
              </a:spcBef>
            </a:pP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обра</a:t>
            </a:r>
            <a:r>
              <a:rPr b="0" lang="ru-RU" sz="1050" spc="-4" strike="noStrike">
                <a:solidFill>
                  <a:srgbClr val="ffffff"/>
                </a:solidFill>
                <a:latin typeface="Verdana"/>
                <a:ea typeface="DejaVu Sans"/>
              </a:rPr>
              <a:t>з</a:t>
            </a: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ователь</a:t>
            </a:r>
            <a:r>
              <a:rPr b="0" lang="ru-RU" sz="1050" spc="-9" strike="noStrike">
                <a:solidFill>
                  <a:srgbClr val="ffffff"/>
                </a:solidFill>
                <a:latin typeface="Verdana"/>
                <a:ea typeface="DejaVu Sans"/>
              </a:rPr>
              <a:t>н</a:t>
            </a:r>
            <a:r>
              <a:rPr b="0" lang="ru-RU" sz="1050" spc="-1" strike="noStrike">
                <a:solidFill>
                  <a:srgbClr val="ffffff"/>
                </a:solidFill>
                <a:latin typeface="Verdana"/>
                <a:ea typeface="DejaVu Sans"/>
              </a:rPr>
              <a:t>ую  организацию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object 14"/>
          <p:cNvSpPr/>
          <p:nvPr/>
        </p:nvSpPr>
        <p:spPr>
          <a:xfrm rot="162600">
            <a:off x="5547960" y="3912480"/>
            <a:ext cx="3114720" cy="46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5560" bIns="0" anchor="t">
            <a:spAutoFit/>
          </a:bodyPr>
          <a:p>
            <a:pPr marL="9360" algn="ctr">
              <a:lnSpc>
                <a:spcPts val="1154"/>
              </a:lnSpc>
              <a:spcBef>
                <a:spcPts val="204"/>
              </a:spcBef>
            </a:pPr>
            <a:r>
              <a:rPr b="0" lang="ru-RU" sz="1050" spc="-1" strike="noStrike">
                <a:solidFill>
                  <a:srgbClr val="ffffff"/>
                </a:solidFill>
                <a:latin typeface="Arial"/>
                <a:ea typeface="DejaVu Sans"/>
              </a:rPr>
              <a:t>с </a:t>
            </a:r>
            <a:r>
              <a:rPr b="1" lang="ru-RU" sz="1050" spc="-1" strike="noStrike">
                <a:solidFill>
                  <a:srgbClr val="ffffff"/>
                </a:solidFill>
                <a:latin typeface="Arial"/>
                <a:ea typeface="DejaVu Sans"/>
              </a:rPr>
              <a:t>использованием функционала (сервисов) ЕПГУ и региональных государственных </a:t>
            </a:r>
            <a:r>
              <a:rPr b="0" lang="ru-RU" sz="1050" spc="-1" strike="noStrike">
                <a:solidFill>
                  <a:srgbClr val="ffffff"/>
                </a:solidFill>
                <a:latin typeface="Arial"/>
                <a:ea typeface="DejaVu Sans"/>
              </a:rPr>
              <a:t>информационных систем субъектов РФ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object 35"/>
          <p:cNvSpPr/>
          <p:nvPr/>
        </p:nvSpPr>
        <p:spPr>
          <a:xfrm>
            <a:off x="1494720" y="3638160"/>
            <a:ext cx="1882440" cy="17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9360" indent="171360">
              <a:lnSpc>
                <a:spcPct val="100000"/>
              </a:lnSpc>
              <a:spcBef>
                <a:spcPts val="74"/>
              </a:spcBef>
              <a:tabLst>
                <a:tab algn="l" pos="0"/>
              </a:tabLst>
            </a:pPr>
            <a:endParaRPr b="0" lang="ru-RU" sz="1050" spc="-1" strike="noStrike">
              <a:solidFill>
                <a:srgbClr val="000000"/>
              </a:solidFill>
              <a:latin typeface="Verdana"/>
              <a:ea typeface="DejaVu Sans"/>
            </a:endParaRPr>
          </a:p>
        </p:txBody>
      </p:sp>
      <p:grpSp>
        <p:nvGrpSpPr>
          <p:cNvPr id="199" name="object 36"/>
          <p:cNvGrpSpPr/>
          <p:nvPr/>
        </p:nvGrpSpPr>
        <p:grpSpPr>
          <a:xfrm>
            <a:off x="3357360" y="238680"/>
            <a:ext cx="2708640" cy="804600"/>
            <a:chOff x="3357360" y="238680"/>
            <a:chExt cx="2708640" cy="804600"/>
          </a:xfrm>
        </p:grpSpPr>
        <p:sp>
          <p:nvSpPr>
            <p:cNvPr id="200" name="object 37"/>
            <p:cNvSpPr/>
            <p:nvPr/>
          </p:nvSpPr>
          <p:spPr>
            <a:xfrm flipH="1">
              <a:off x="3357360" y="263520"/>
              <a:ext cx="2708640" cy="779400"/>
            </a:xfrm>
            <a:custGeom>
              <a:avLst/>
              <a:gdLst>
                <a:gd name="textAreaLeft" fmla="*/ 720 w 2708640"/>
                <a:gd name="textAreaRight" fmla="*/ 2710440 w 2708640"/>
                <a:gd name="textAreaTop" fmla="*/ 0 h 779400"/>
                <a:gd name="textAreaBottom" fmla="*/ 780480 h 779400"/>
              </a:gdLst>
              <a:ahLst/>
              <a:rect l="textAreaLeft" t="textAreaTop" r="textAreaRight" b="textAreaBottom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66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algn="ctr">
                <a:lnSpc>
                  <a:spcPct val="100000"/>
                </a:lnSpc>
              </a:pPr>
              <a:r>
                <a:rPr b="0" lang="ru-RU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     </a:t>
              </a:r>
              <a:r>
                <a:rPr b="1" lang="ru-RU" sz="14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График приема заявлений лично   в гимназию      </a:t>
              </a: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1" name="object 38"/>
            <p:cNvSpPr/>
            <p:nvPr/>
          </p:nvSpPr>
          <p:spPr>
            <a:xfrm flipH="1">
              <a:off x="3357360" y="238680"/>
              <a:ext cx="2708640" cy="804600"/>
            </a:xfrm>
            <a:custGeom>
              <a:avLst/>
              <a:gdLst>
                <a:gd name="textAreaLeft" fmla="*/ 720 w 2708640"/>
                <a:gd name="textAreaRight" fmla="*/ 2710440 w 2708640"/>
                <a:gd name="textAreaTop" fmla="*/ 0 h 804600"/>
                <a:gd name="textAreaBottom" fmla="*/ 805680 h 804600"/>
              </a:gdLst>
              <a:ahLst/>
              <a:rect l="textAreaLeft" t="textAreaTop" r="textAreaRight" b="textAreaBottom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noFill/>
            <a:ln w="25399">
              <a:solidFill>
                <a:srgbClr val="0066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</p:grpSp>
      <p:graphicFrame>
        <p:nvGraphicFramePr>
          <p:cNvPr id="202" name="Таблица 21"/>
          <p:cNvGraphicFramePr/>
          <p:nvPr/>
        </p:nvGraphicFramePr>
        <p:xfrm>
          <a:off x="2555640" y="1155600"/>
          <a:ext cx="4032000" cy="3594960"/>
        </p:xfrm>
        <a:graphic>
          <a:graphicData uri="http://schemas.openxmlformats.org/drawingml/2006/table">
            <a:tbl>
              <a:tblPr/>
              <a:tblGrid>
                <a:gridCol w="4032360"/>
              </a:tblGrid>
              <a:tr h="35388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01 апреля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08 апреля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15 апреля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22 апреля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</a:rPr>
                        <a:t>29  апреля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06 мая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13 мая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20 мая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</a:rPr>
                        <a:t>27 мая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03 июня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10 июня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9788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17 июня 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228600"/>
                        </a:tabLst>
                      </a:pPr>
                      <a:r>
                        <a:rPr b="1" lang="ru-RU" sz="1200" spc="-1" strike="noStrike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</a:rPr>
                        <a:t>24 июня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Номер слайда 3"/>
          <p:cNvSpPr/>
          <p:nvPr/>
        </p:nvSpPr>
        <p:spPr>
          <a:xfrm>
            <a:off x="7020000" y="4516560"/>
            <a:ext cx="21326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5DDA032-3CC7-4766-B754-544F54117C3C}" type="slidenum">
              <a:rPr b="0" lang="ru-RU" sz="1200" spc="-1" strike="noStrike">
                <a:solidFill>
                  <a:srgbClr val="898989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AutoShape 2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5" name="AutoShape 4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6" name="Прямоугольник 1"/>
          <p:cNvSpPr/>
          <p:nvPr/>
        </p:nvSpPr>
        <p:spPr>
          <a:xfrm>
            <a:off x="700560" y="88200"/>
            <a:ext cx="47343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DejaVu Sans"/>
              </a:rPr>
              <a:t>Образец заявления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Прямоугольник 2"/>
          <p:cNvSpPr/>
          <p:nvPr/>
        </p:nvSpPr>
        <p:spPr>
          <a:xfrm>
            <a:off x="4455360" y="4078440"/>
            <a:ext cx="444096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i="1" lang="ru-RU" sz="2000" spc="-1" strike="noStrike">
                <a:solidFill>
                  <a:srgbClr val="ff3300"/>
                </a:solidFill>
                <a:latin typeface="Times New Roman"/>
                <a:ea typeface="DejaVu Sans"/>
              </a:rPr>
              <a:t>!</a:t>
            </a:r>
            <a:r>
              <a:rPr b="0" i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В общем заявлении прописан  выбор родного языка.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8" name="Рисунок 5" descr=""/>
          <p:cNvPicPr/>
          <p:nvPr/>
        </p:nvPicPr>
        <p:blipFill>
          <a:blip r:embed="rId1"/>
          <a:stretch/>
        </p:blipFill>
        <p:spPr>
          <a:xfrm>
            <a:off x="1115640" y="932400"/>
            <a:ext cx="3003840" cy="3855960"/>
          </a:xfrm>
          <a:prstGeom prst="rect">
            <a:avLst/>
          </a:prstGeom>
          <a:ln w="0">
            <a:noFill/>
          </a:ln>
        </p:spPr>
      </p:pic>
      <p:pic>
        <p:nvPicPr>
          <p:cNvPr id="209" name="Рисунок 8" descr=""/>
          <p:cNvPicPr/>
          <p:nvPr/>
        </p:nvPicPr>
        <p:blipFill>
          <a:blip r:embed="rId2"/>
          <a:stretch/>
        </p:blipFill>
        <p:spPr>
          <a:xfrm>
            <a:off x="5726520" y="124200"/>
            <a:ext cx="2585520" cy="3737880"/>
          </a:xfrm>
          <a:prstGeom prst="rect">
            <a:avLst/>
          </a:prstGeom>
          <a:ln w="0">
            <a:noFill/>
          </a:ln>
        </p:spPr>
      </p:pic>
    </p:spTree>
  </p:cSld>
  <p:transition spd="slow">
    <p:wipe dir="l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Прямоугольник 2"/>
          <p:cNvSpPr/>
          <p:nvPr/>
        </p:nvSpPr>
        <p:spPr>
          <a:xfrm>
            <a:off x="539640" y="1491480"/>
            <a:ext cx="8603280" cy="207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2060"/>
                </a:solidFill>
                <a:latin typeface="Arial"/>
                <a:ea typeface="DejaVu Sans"/>
              </a:rPr>
              <a:t>Спасибо за внимание!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2060"/>
                </a:solidFill>
                <a:latin typeface="Arial"/>
                <a:ea typeface="DejaVu Sans"/>
              </a:rPr>
              <a:t>Игътибарыгыз өчен рәхмәт!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>
    <p:wipe dir="l"/>
  </p:transition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10666</TotalTime>
  <Application>LibreOffice/7.5.6.2$Linux_X86_64 LibreOffice_project/50$Build-2</Application>
  <AppVersion>15.0000</AppVersion>
  <Words>705</Words>
  <Paragraphs>108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2015-10-13T08:15:21Z</dcterms:created>
  <dc:creator>Ковалева Валерия Юрьевна</dc:creator>
  <dc:description/>
  <dc:language>ru-RU</dc:language>
  <cp:lastModifiedBy/>
  <cp:lastPrinted>2022-02-21T16:46:07Z</cp:lastPrinted>
  <dcterms:modified xsi:type="dcterms:W3CDTF">2025-03-31T12:08:04Z</dcterms:modified>
  <cp:revision>1091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(16:9)</vt:lpwstr>
  </property>
  <property fmtid="{D5CDD505-2E9C-101B-9397-08002B2CF9AE}" pid="3" name="Slides">
    <vt:i4>13</vt:i4>
  </property>
</Properties>
</file>